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329" r:id="rId2"/>
    <p:sldId id="330" r:id="rId3"/>
    <p:sldId id="331" r:id="rId4"/>
    <p:sldId id="332" r:id="rId5"/>
    <p:sldId id="333" r:id="rId6"/>
    <p:sldId id="339" r:id="rId7"/>
    <p:sldId id="340" r:id="rId8"/>
    <p:sldId id="341" r:id="rId9"/>
    <p:sldId id="257" r:id="rId10"/>
    <p:sldId id="285" r:id="rId11"/>
    <p:sldId id="273" r:id="rId12"/>
    <p:sldId id="317" r:id="rId13"/>
    <p:sldId id="318" r:id="rId14"/>
    <p:sldId id="279" r:id="rId15"/>
    <p:sldId id="328" r:id="rId16"/>
    <p:sldId id="291" r:id="rId17"/>
    <p:sldId id="292" r:id="rId18"/>
    <p:sldId id="294" r:id="rId19"/>
    <p:sldId id="283" r:id="rId20"/>
    <p:sldId id="342" r:id="rId21"/>
    <p:sldId id="299" r:id="rId22"/>
    <p:sldId id="334" r:id="rId23"/>
    <p:sldId id="278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6600"/>
    <a:srgbClr val="FF9900"/>
    <a:srgbClr val="CC0000"/>
    <a:srgbClr val="990000"/>
    <a:srgbClr val="003300"/>
    <a:srgbClr val="000099"/>
    <a:srgbClr val="FFFF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54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66F6-C11C-4594-8E00-AB7909B88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C6EA-4652-4576-ADFF-613ED8E1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2EC63-D6B9-447E-AD12-2D7660554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6CA1-E132-474E-8A7C-101075E60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05EBC-58CA-4368-87EC-1D16A5134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2326E-1CC9-4E96-8A71-D3BE0E37F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0792-463F-45D9-8342-65AB2B449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3361-2595-44EA-A492-3BAF9BBD9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2268-B65F-4254-8FD0-DF1CAB0B3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12C6F-2ECB-45A0-B1C3-CD344E0C8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C6B2-E396-4D89-A5D1-2BD57DB78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E190-23C9-4402-9563-1BED08632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445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45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AE9175-E1FC-4E88-B6BC-C91ED84F9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740848"/>
            <a:ext cx="7239000" cy="737798"/>
          </a:xfrm>
        </p:spPr>
        <p:txBody>
          <a:bodyPr/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1863911"/>
            <a:ext cx="3957638" cy="2907701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Вакцинация детей и взрослых против гриппа – залог здоровья!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4191000" y="0"/>
            <a:ext cx="1091942" cy="10127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7" descr="i?id=244193306-4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67460"/>
            <a:ext cx="3280484" cy="395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83" name="Group 75"/>
          <p:cNvGraphicFramePr>
            <a:graphicFrameLocks noGrp="1"/>
          </p:cNvGraphicFramePr>
          <p:nvPr>
            <p:ph/>
          </p:nvPr>
        </p:nvGraphicFramePr>
        <p:xfrm>
          <a:off x="457200" y="304800"/>
          <a:ext cx="8305800" cy="6217920"/>
        </p:xfrm>
        <a:graphic>
          <a:graphicData uri="http://schemas.openxmlformats.org/drawingml/2006/table">
            <a:tbl>
              <a:tblPr/>
              <a:tblGrid>
                <a:gridCol w="2438400"/>
                <a:gridCol w="2743200"/>
                <a:gridCol w="3124200"/>
              </a:tblGrid>
              <a:tr h="560388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Разновидности вакцин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61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     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Живые вакцины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 производят из живых микроорганизмов с пониженной вирулентностью. Большинство таких вакцин способствуют выработке длительно сохраняющегося на высоком уровне иммунитета. Живыми являются вакцины против гриппа, кори , эпидемического паротита, желтой лихорадки и др.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     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Инактивированные (убитые) вакцины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 получают путем полного обезвреживания бактерий и вирусов с сохранением их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иммуногенных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свойств.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Так же по составу вакцины делятся на: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Моновакцины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содержащие один антиген).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    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Комбинированные вакцины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или ассоциированные (имеющие несколько антигенов).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Поливалентные вакцины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(состоящие из различных штаммов одного вида микроорганизмов).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62000" y="284163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Безопасность вакцины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990000"/>
                </a:solidFill>
              </a:rPr>
              <a:t> </a:t>
            </a:r>
            <a:endParaRPr lang="ru-RU" sz="2000" b="1" u="sng" dirty="0">
              <a:solidFill>
                <a:srgbClr val="990000"/>
              </a:solidFill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81000" y="914400"/>
            <a:ext cx="84582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b="1" i="1" dirty="0">
                <a:solidFill>
                  <a:srgbClr val="FF0066"/>
                </a:solidFill>
              </a:rPr>
              <a:t>Все серии вакцин проверяются непосредственно на производстве и в отделе контроля качества предприятия. Кроме того, они проходят контроль по производственным протоколам и выборочный лабораторный контроль в Национальном органе контроля - ГИСК им. Л.А. </a:t>
            </a:r>
            <a:r>
              <a:rPr lang="ru-RU" b="1" i="1" dirty="0" err="1">
                <a:solidFill>
                  <a:srgbClr val="FF0066"/>
                </a:solidFill>
              </a:rPr>
              <a:t>Тарасевича</a:t>
            </a:r>
            <a:r>
              <a:rPr lang="ru-RU" b="1" i="1" dirty="0">
                <a:solidFill>
                  <a:srgbClr val="FF0066"/>
                </a:solidFill>
              </a:rPr>
              <a:t>. Такая тройная экспертиза обеспечивает надлежащее качество выпускаемых серий вакцин. </a:t>
            </a:r>
            <a:endParaRPr lang="ru-RU" b="1" i="1" dirty="0" smtClean="0">
              <a:solidFill>
                <a:srgbClr val="FF0066"/>
              </a:solidFill>
            </a:endParaRPr>
          </a:p>
          <a:p>
            <a:pPr marL="342900" indent="-342900" algn="just"/>
            <a:endParaRPr lang="ru-RU" sz="1600" b="1" i="1" dirty="0">
              <a:solidFill>
                <a:srgbClr val="FF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i="1" dirty="0">
                <a:solidFill>
                  <a:srgbClr val="FF0066"/>
                </a:solidFill>
              </a:rPr>
              <a:t>Все вакцины обладают определенной степенью </a:t>
            </a:r>
            <a:r>
              <a:rPr lang="ru-RU" b="1" i="1" dirty="0" smtClean="0">
                <a:solidFill>
                  <a:srgbClr val="FF0066"/>
                </a:solidFill>
              </a:rPr>
              <a:t>побочных эффектов, </a:t>
            </a:r>
            <a:r>
              <a:rPr lang="ru-RU" b="1" i="1" dirty="0">
                <a:solidFill>
                  <a:srgbClr val="FF0066"/>
                </a:solidFill>
              </a:rPr>
              <a:t>которая лимитирована нормативной документацией на препараты. </a:t>
            </a:r>
            <a:endParaRPr lang="ru-RU" b="1" i="1" dirty="0" smtClean="0">
              <a:solidFill>
                <a:srgbClr val="FF0066"/>
              </a:solidFill>
            </a:endParaRPr>
          </a:p>
          <a:p>
            <a:pPr marL="342900" indent="-342900" algn="just"/>
            <a:endParaRPr lang="ru-RU" b="1" i="1" dirty="0">
              <a:solidFill>
                <a:srgbClr val="FF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i="1" dirty="0">
                <a:solidFill>
                  <a:srgbClr val="FF0066"/>
                </a:solidFill>
              </a:rPr>
              <a:t>В соответствии с Законом Российской Федерации “</a:t>
            </a:r>
            <a:r>
              <a:rPr lang="ru-RU" b="1" i="1" dirty="0" smtClean="0">
                <a:solidFill>
                  <a:srgbClr val="FF0066"/>
                </a:solidFill>
              </a:rPr>
              <a:t>Об обращении лекарственных средств”, </a:t>
            </a:r>
            <a:r>
              <a:rPr lang="ru-RU" b="1" i="1" dirty="0">
                <a:solidFill>
                  <a:srgbClr val="FF0066"/>
                </a:solidFill>
              </a:rPr>
              <a:t>утвержденным </a:t>
            </a:r>
            <a:r>
              <a:rPr lang="ru-RU" b="1" i="1" dirty="0" smtClean="0">
                <a:solidFill>
                  <a:srgbClr val="FF0066"/>
                </a:solidFill>
              </a:rPr>
              <a:t>12 апреля 2010 </a:t>
            </a:r>
            <a:r>
              <a:rPr lang="ru-RU" b="1" i="1" dirty="0">
                <a:solidFill>
                  <a:srgbClr val="FF0066"/>
                </a:solidFill>
              </a:rPr>
              <a:t>г, производство лекарственных средств, к которым относятся и иммунобиологические препараты, осуществляется предприятиями-производителями лекарственных средств, имеющими лицензию на их производство”. </a:t>
            </a:r>
            <a:endParaRPr lang="ru-RU" b="1" i="1" dirty="0" smtClean="0">
              <a:solidFill>
                <a:srgbClr val="FF0066"/>
              </a:solidFill>
            </a:endParaRPr>
          </a:p>
          <a:p>
            <a:pPr marL="342900" indent="-342900" algn="just"/>
            <a:endParaRPr lang="ru-RU" sz="16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43000" y="685800"/>
            <a:ext cx="7621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ИСТОРИЯ</a:t>
            </a:r>
            <a:r>
              <a:rPr lang="en-US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ВАКЦИНОПРОФИЛАКТИКИ</a:t>
            </a:r>
            <a:r>
              <a:rPr lang="ru-RU" sz="2800" b="1">
                <a:solidFill>
                  <a:srgbClr val="FF3300"/>
                </a:solidFill>
                <a:latin typeface="Arial" charset="0"/>
              </a:rPr>
              <a:t>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838200" y="1524000"/>
            <a:ext cx="8001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5750" algn="just"/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       </a:t>
            </a:r>
            <a:r>
              <a:rPr lang="ru-RU" sz="2000" b="1" dirty="0">
                <a:solidFill>
                  <a:srgbClr val="000099"/>
                </a:solidFill>
                <a:latin typeface="Arial" charset="0"/>
              </a:rPr>
              <a:t>Инфекционные болезни преследовали человека на протяжении всей его истории. Известно множество примеров опустошительных последствий оспы, чумы, холеры, тифа, дизентерии, кори, гриппа. Упадок античного мира связан не столько с войнами, сколько с чудовищными эпидемиями чумы, уничтожившими большую часть населения. В XIV веке чума погубила треть населения Европы. Из-за эпидемии натуральной оспы через 15 лет после нашествия Кортеса от тридцатимиллионной империи инков осталось менее 3 миллионов человек.</a:t>
            </a:r>
          </a:p>
          <a:p>
            <a:pPr indent="285750" algn="just"/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        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</a:rPr>
              <a:t>В 1918-1920 годах пандемия гриппа (так называемой «испанки»)</a:t>
            </a:r>
            <a:r>
              <a:rPr lang="ru-RU" sz="2000" b="1" dirty="0">
                <a:solidFill>
                  <a:srgbClr val="000099"/>
                </a:solidFill>
                <a:latin typeface="Arial" charset="0"/>
              </a:rPr>
              <a:t> унесла жизни около 40 миллионов человек, а число заболевших перевалило за 500 миллионов. Это почти в пять раз больше, чем потери во время Первой мировой войны, где погибли 8 с половиной миллионов человек, а 17 миллионов были ранены.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143000" y="685800"/>
            <a:ext cx="7621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ИСТОРИЯ</a:t>
            </a:r>
            <a:r>
              <a:rPr lang="en-US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ВАКЦИНОПРОФИЛАКТИКИ</a:t>
            </a:r>
            <a:r>
              <a:rPr lang="ru-RU" sz="2800" b="1">
                <a:solidFill>
                  <a:srgbClr val="FF3300"/>
                </a:solidFill>
                <a:latin typeface="Arial" charset="0"/>
              </a:rPr>
              <a:t>.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648200" y="1524000"/>
            <a:ext cx="4267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Arial" charset="0"/>
              </a:rPr>
              <a:t>Начало научному подходу к активной иммунизации было положено в XVIII веке Эдвардом Дженнером, именно он стал вакцинировать людей коровьей оспой, чтобы защитить их от натуральной оспы. </a:t>
            </a:r>
            <a:endParaRPr lang="en-US" sz="240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0244" name="Picture 6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572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457200" y="51054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Arial" charset="0"/>
              </a:rPr>
              <a:t>В 1777 г. он основал в Лондоне первый в мире оспо-прививальный пункт.</a:t>
            </a:r>
            <a:r>
              <a:rPr lang="ru-RU" sz="2400">
                <a:solidFill>
                  <a:srgbClr val="000099"/>
                </a:solidFill>
                <a:latin typeface="Arial" charset="0"/>
              </a:rPr>
              <a:t> </a:t>
            </a:r>
            <a:endParaRPr lang="en-US" sz="240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971800" y="2133600"/>
            <a:ext cx="5867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ru-RU" b="1">
                <a:solidFill>
                  <a:srgbClr val="000099"/>
                </a:solidFill>
                <a:latin typeface="Arial" charset="0"/>
              </a:rPr>
              <a:t>Позднее последователи Пастера разработали методы специфической</a:t>
            </a:r>
            <a:r>
              <a:rPr lang="en-US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b="1">
                <a:solidFill>
                  <a:srgbClr val="000099"/>
                </a:solidFill>
                <a:latin typeface="Arial" charset="0"/>
              </a:rPr>
              <a:t>иммунизации для профилактики инфекционных болезней. Все это оказалось возможным благодаря предложенной Пастером методики аттенуации возбудителей — снижения их вирулентности (способности вызывать болезненные изменения) на специальных средах. </a:t>
            </a:r>
            <a:br>
              <a:rPr lang="ru-RU" b="1">
                <a:solidFill>
                  <a:srgbClr val="000099"/>
                </a:solidFill>
                <a:latin typeface="Arial" charset="0"/>
              </a:rPr>
            </a:br>
            <a:endParaRPr 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143000" y="685800"/>
            <a:ext cx="7621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ИСТОРИЯ</a:t>
            </a:r>
            <a:r>
              <a:rPr lang="en-US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ВАКЦИНОПРОФИЛАКТИКИ</a:t>
            </a:r>
            <a:r>
              <a:rPr lang="ru-RU" sz="2800" b="1">
                <a:solidFill>
                  <a:srgbClr val="FF3300"/>
                </a:solidFill>
                <a:latin typeface="Arial" charset="0"/>
              </a:rPr>
              <a:t>.</a:t>
            </a:r>
          </a:p>
        </p:txBody>
      </p:sp>
      <p:pic>
        <p:nvPicPr>
          <p:cNvPr id="11268" name="Picture 6" descr="p-instit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572000"/>
            <a:ext cx="32004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990600" y="15240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rgbClr val="000099"/>
                </a:solidFill>
                <a:latin typeface="Arial" charset="0"/>
              </a:rPr>
              <a:t>100 лет спустя Луи Пастером была произведена первая успешная вакцинация человека против бешенства.</a:t>
            </a:r>
            <a:r>
              <a:rPr lang="ru-RU" sz="2000">
                <a:solidFill>
                  <a:srgbClr val="000099"/>
                </a:solidFill>
                <a:latin typeface="Arial" charset="0"/>
              </a:rPr>
              <a:t> </a:t>
            </a:r>
            <a:endParaRPr 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533400" y="5029200"/>
            <a:ext cx="5029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US" sz="2000" b="1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ru-RU" sz="2000" b="1">
                <a:solidFill>
                  <a:srgbClr val="000099"/>
                </a:solidFill>
                <a:latin typeface="Arial" charset="0"/>
              </a:rPr>
              <a:t>В 1887 г. в Париже открывают институт вакцин и сывороток, который носит имя выдающегося ученого Луи Пастера. </a:t>
            </a:r>
            <a:br>
              <a:rPr lang="ru-RU" sz="2000" b="1">
                <a:solidFill>
                  <a:srgbClr val="000099"/>
                </a:solidFill>
                <a:latin typeface="Arial" charset="0"/>
              </a:rPr>
            </a:br>
            <a:endParaRPr lang="ru-RU" sz="2000" b="1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1271" name="Picture 9" descr="Tableau_Louis_Past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28194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828800" y="685800"/>
            <a:ext cx="7621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ИСТОРИЯ</a:t>
            </a:r>
            <a:r>
              <a:rPr lang="en-US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b="1" u="sng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ВАКЦИНОПРОФИЛАКТИКИ</a:t>
            </a:r>
            <a:r>
              <a:rPr lang="ru-RU" sz="2800" b="1">
                <a:solidFill>
                  <a:srgbClr val="FF3300"/>
                </a:solidFill>
                <a:latin typeface="Arial" charset="0"/>
              </a:rPr>
              <a:t>.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752600" y="1524000"/>
            <a:ext cx="7391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Второй страной, открывшей пастеровскую станцию, была Россия. </a:t>
            </a:r>
          </a:p>
          <a:p>
            <a:pPr eaLnBrk="0" hangingPunct="0"/>
            <a:endParaRPr lang="ru-RU" sz="1200" b="1" dirty="0">
              <a:solidFill>
                <a:srgbClr val="663366"/>
              </a:solidFill>
              <a:latin typeface="Arial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Когда </a:t>
            </a:r>
            <a:r>
              <a:rPr lang="ru-RU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стало известно, что вакцинация по</a:t>
            </a:r>
            <a:r>
              <a:rPr lang="en-US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algn="just" eaLnBrk="0" hangingPunct="0"/>
            <a:r>
              <a:rPr lang="en-US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методу Пастера спасает в некоторых </a:t>
            </a:r>
            <a:endParaRPr lang="en-US" b="1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algn="just" eaLnBrk="0" hangingPunct="0"/>
            <a:r>
              <a:rPr lang="en-US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случаях от бешенства, один из энтузиастов внёс в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533400" y="4267200"/>
            <a:ext cx="4572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ru-RU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Выбор пал на молодого доктора Н. Ф. </a:t>
            </a:r>
            <a:r>
              <a:rPr lang="ru-RU" b="1" dirty="0" err="1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Гамалею</a:t>
            </a:r>
            <a:r>
              <a:rPr lang="ru-RU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, который позже - 13 июня 1886 г. сделал в Одессе первые прививки двенадцати укушенным</a:t>
            </a:r>
            <a:r>
              <a:rPr lang="ru-RU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dirty="0">
              <a:solidFill>
                <a:srgbClr val="006600"/>
              </a:solidFill>
            </a:endParaRPr>
          </a:p>
          <a:p>
            <a:pPr algn="ctr"/>
            <a:r>
              <a:rPr lang="ru-RU" sz="2000" b="1" dirty="0">
                <a:solidFill>
                  <a:srgbClr val="006600"/>
                </a:solidFill>
              </a:rPr>
              <a:t>Первая вакцинация против </a:t>
            </a:r>
            <a:r>
              <a:rPr lang="ru-RU" sz="2000" b="1" dirty="0" smtClean="0">
                <a:solidFill>
                  <a:srgbClr val="006600"/>
                </a:solidFill>
              </a:rPr>
              <a:t>гриппа была проведена в 1936 г.</a:t>
            </a:r>
            <a:endParaRPr lang="ru-RU" sz="2000" dirty="0">
              <a:solidFill>
                <a:srgbClr val="006600"/>
              </a:solidFill>
            </a:endParaRPr>
          </a:p>
          <a:p>
            <a:endParaRPr lang="ru-RU" sz="2000" dirty="0"/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609600" y="3657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Одесское общество микробиологов тысячу рублей, чтобы на эти деньги был направлен в Париж врач для изучения опыта Пастера. </a:t>
            </a:r>
            <a:endParaRPr lang="ru-RU" dirty="0"/>
          </a:p>
        </p:txBody>
      </p:sp>
      <p:pic>
        <p:nvPicPr>
          <p:cNvPr id="12294" name="Picture 3" descr="F:\Новая папка\48be77feac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19600"/>
            <a:ext cx="38862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21145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1625"/>
            <a:ext cx="7616825" cy="1143000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История формирования законодательной базы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1148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В России вакцинация введена в 1801 г. в царствование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        императора Павла I.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   </a:t>
            </a: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В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CCC</a:t>
            </a: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Р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обязательная вакцинация населения началась с    декрета «Об оспопрививании» в 1919 г.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 Учитывая социальную значимость борьбы 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</a:rPr>
              <a:t>с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     инфекционными болезнями,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</a:rPr>
              <a:t>в Российской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     Федерации </a:t>
            </a:r>
            <a:r>
              <a:rPr lang="ru-RU" sz="2000" b="1" dirty="0" smtClean="0">
                <a:solidFill>
                  <a:srgbClr val="CC0000"/>
                </a:solidFill>
              </a:rPr>
              <a:t>17 сентября 1998 года</a:t>
            </a:r>
            <a:r>
              <a:rPr lang="ru-RU" sz="2000" b="1" dirty="0" smtClean="0">
                <a:solidFill>
                  <a:srgbClr val="000099"/>
                </a:solidFill>
              </a:rPr>
              <a:t> был принят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     Федеральный закон </a:t>
            </a:r>
            <a:r>
              <a:rPr lang="ru-RU" sz="2000" b="1" dirty="0" smtClean="0">
                <a:solidFill>
                  <a:srgbClr val="CC0000"/>
                </a:solidFill>
              </a:rPr>
              <a:t>№ 157-ФЗ </a:t>
            </a:r>
            <a:r>
              <a:rPr lang="ru-RU" sz="2000" b="1" dirty="0" smtClean="0">
                <a:solidFill>
                  <a:srgbClr val="C00000"/>
                </a:solidFill>
              </a:rPr>
              <a:t>«Об иммунопрофилактике инфекционных болезней»</a:t>
            </a:r>
            <a:r>
              <a:rPr lang="ru-RU" sz="2000" b="1" dirty="0" smtClean="0">
                <a:solidFill>
                  <a:srgbClr val="000099"/>
                </a:solidFill>
              </a:rPr>
              <a:t>,  который установил правовые нормы государственной политики в области иммунопрофилактики инфекционных болезней, осуществляемой в целях охраны здоровья и обеспечения санитарно-эпидемиологического благополучия населения. </a:t>
            </a:r>
            <a:br>
              <a:rPr lang="ru-RU" sz="2000" b="1" dirty="0" smtClean="0">
                <a:solidFill>
                  <a:srgbClr val="000099"/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CC0000"/>
                </a:solidFill>
              </a:rPr>
              <a:t>В соответствии с законом государство гарантирует:</a:t>
            </a:r>
            <a:r>
              <a:rPr lang="ru-RU" sz="3200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доступность профилактических прививок;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бесплатное проведение прививок, включенных в Национальный календарь профилактических прививок, и профилактических прививок по эпидемическим показаниям в организациях государственной и муниципальной систем здравоохранения;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использование для осуществления иммунопрофилактики эффективных препаратов;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осуществление государственного контроля качества эффективности и безопасности этих препаратов;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обеспечение современного уровня их производства;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социальную защиту граждан при возникновении поствакцинальных осложнений;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изменения в Национальном календаре профилактических прививок.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313613" cy="11430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C0000"/>
                </a:solidFill>
              </a:rPr>
              <a:t>Отказ от прививки - это нарушение закона.</a:t>
            </a:r>
            <a:r>
              <a:rPr lang="ru-RU" sz="3200" b="1" dirty="0" smtClean="0">
                <a:solidFill>
                  <a:srgbClr val="CC0000"/>
                </a:solidFill>
              </a:rPr>
              <a:t/>
            </a:r>
            <a:br>
              <a:rPr lang="ru-RU" sz="3200" b="1" dirty="0" smtClean="0">
                <a:solidFill>
                  <a:srgbClr val="CC0000"/>
                </a:solidFill>
              </a:rPr>
            </a:br>
            <a:endParaRPr lang="ru-RU" sz="3200" b="1" dirty="0" smtClean="0">
              <a:solidFill>
                <a:srgbClr val="CC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495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ru-RU" sz="1800" b="1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B050"/>
                </a:solidFill>
                <a:latin typeface="Arial" charset="0"/>
              </a:rPr>
              <a:t>В соответствии с Конституцией Российской Федерации – ответственность за здоровье детей несут родители!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Согласно действующим в России с 1998-1999 годов ФЗ "Об иммунопрофилактике инфекционных болезней" и ФЗ №52 "О санитарно-эпидемиологическом благополучии населения" </a:t>
            </a:r>
            <a:r>
              <a:rPr lang="ru-RU" sz="1800" b="1" dirty="0" smtClean="0">
                <a:solidFill>
                  <a:srgbClr val="000099"/>
                </a:solidFill>
                <a:latin typeface="Arial" charset="0"/>
              </a:rPr>
              <a:t>защита себя и своих детей от инфекционных заболеваний -</a:t>
            </a:r>
            <a:r>
              <a:rPr lang="ru-RU" sz="1800" b="1" dirty="0" smtClean="0"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000099"/>
                </a:solidFill>
                <a:latin typeface="Arial" charset="0"/>
              </a:rPr>
              <a:t>не только право, но и обязанность каждого человека.</a:t>
            </a:r>
            <a:r>
              <a:rPr lang="ru-RU" sz="1800" b="1" dirty="0" smtClean="0">
                <a:latin typeface="Arial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Национальный календарь профилактических прививок - это нормативный правовой акт, устанавливающий сроки и порядок проведения прививок.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Конечно, за необоснованный отказ привить себя или своего ребенка человека не осудят. Отсутствие прививки может лишь </a:t>
            </a:r>
            <a:r>
              <a:rPr lang="ru-RU" sz="1800" b="1" dirty="0" smtClean="0">
                <a:solidFill>
                  <a:srgbClr val="CC0000"/>
                </a:solidFill>
                <a:latin typeface="Arial" charset="0"/>
              </a:rPr>
              <a:t>служить запретом для граждан на выезд в страны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, пребывание в которых в соответствии с международными медико-санитарными правилами либо международными договорами Российской Федерации требует конкретных профилактических прививок, может </a:t>
            </a:r>
            <a:r>
              <a:rPr lang="ru-RU" sz="1800" b="1" dirty="0" smtClean="0">
                <a:solidFill>
                  <a:srgbClr val="CC0000"/>
                </a:solidFill>
                <a:latin typeface="Arial" charset="0"/>
              </a:rPr>
              <a:t>служить временным отказом в приеме в образовательные и оздоровительные учреждения</a:t>
            </a:r>
            <a:r>
              <a:rPr lang="ru-RU" sz="1800" b="1" dirty="0" smtClean="0">
                <a:latin typeface="Arial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в случае возникновения массовых инфекционных заболеваний или при угрозе возникновения эпидемий, а также </a:t>
            </a:r>
            <a:r>
              <a:rPr lang="ru-RU" sz="1800" b="1" dirty="0" smtClean="0">
                <a:solidFill>
                  <a:srgbClr val="CC0000"/>
                </a:solidFill>
                <a:latin typeface="Arial" charset="0"/>
              </a:rPr>
              <a:t>может повлечь отказ при устройстве на работу или отстранение от работ</a:t>
            </a:r>
            <a:r>
              <a:rPr lang="ru-RU" sz="1800" b="1" dirty="0" smtClean="0">
                <a:latin typeface="Arial" charset="0"/>
              </a:rPr>
              <a:t>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выполнение которых связано с высоким риском заболевания инфекционными болезнями.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219200" y="1676400"/>
            <a:ext cx="73914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dirty="0">
                <a:solidFill>
                  <a:srgbClr val="000099"/>
                </a:solidFill>
              </a:rPr>
              <a:t>Поэтому массовый охват населения прививками, особенно среди детей, увеличился, что привело к снижению заболеваемости коклюшем, дифтерией, эпидемическим паротитом, вирусным гепатитом  В, вплоть до практической ликвидации полиомиелита, кори и др. </a:t>
            </a:r>
          </a:p>
          <a:p>
            <a:pPr algn="just"/>
            <a:endParaRPr lang="ru-RU" b="1" dirty="0">
              <a:solidFill>
                <a:srgbClr val="000099"/>
              </a:solidFill>
            </a:endParaRPr>
          </a:p>
          <a:p>
            <a:pPr algn="just"/>
            <a:r>
              <a:rPr lang="ru-RU" b="1" dirty="0">
                <a:solidFill>
                  <a:srgbClr val="000099"/>
                </a:solidFill>
              </a:rPr>
              <a:t>В то же время в мире миллионы детей ежегодно погибают от инфекционных заболеваний.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Поэтому нельзя снижать темпы и качество профилактики и укрепления здоровья населения. </a:t>
            </a:r>
          </a:p>
          <a:p>
            <a:pPr algn="just"/>
            <a:endParaRPr lang="ru-RU" b="1" dirty="0">
              <a:solidFill>
                <a:srgbClr val="000099"/>
              </a:solidFill>
            </a:endParaRPr>
          </a:p>
          <a:p>
            <a:pPr algn="just"/>
            <a:r>
              <a:rPr lang="ru-RU" b="1" dirty="0">
                <a:solidFill>
                  <a:srgbClr val="000099"/>
                </a:solidFill>
              </a:rPr>
              <a:t>Самым надежным и эффективным способом предупреждения инфекционных заболеваний остается </a:t>
            </a:r>
            <a:r>
              <a:rPr lang="ru-RU" b="1" dirty="0" err="1">
                <a:solidFill>
                  <a:srgbClr val="000099"/>
                </a:solidFill>
              </a:rPr>
              <a:t>вакцинопрофилактика</a:t>
            </a:r>
            <a:r>
              <a:rPr lang="ru-RU" b="1" dirty="0">
                <a:solidFill>
                  <a:srgbClr val="000099"/>
                </a:solidFill>
              </a:rPr>
              <a:t>.</a:t>
            </a:r>
            <a:r>
              <a:rPr lang="ru-RU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62000" y="533400"/>
            <a:ext cx="807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rgbClr val="006600"/>
                </a:solidFill>
              </a:rPr>
              <a:t>В настоящее время ни среди медицинских работников, ни среди пациентов и их родственников не возникает сомнений в целесообразности вакцинопрофилактики.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0"/>
            <a:ext cx="44958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</a:rPr>
              <a:t>Острая респираторная вирусная инфекция  (ОРВИ)</a:t>
            </a: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группа многочисленных самостоятельных заболеваний, характеризующихся острым поражением дыхательного тракта и проявляющихся похожими симптомами (повышенная температура тела, кашель, покраснение горла, насморк, чихание и др.)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</a:rPr>
              <a:t>Грипп</a:t>
            </a: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острая вирусная инфекционная болезнь, характеризующаяся острым началом, лихорадкой, общей интоксикацией и поражением дыхательных путей. Опасно своими осложнениями со стороны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сердечно-сосудистой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системы, дыхательной и нервной систем. </a:t>
            </a:r>
            <a:r>
              <a:rPr lang="ru-RU" sz="1200" dirty="0" smtClean="0">
                <a:latin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</a:rPr>
            </a:br>
            <a:endParaRPr lang="ru-RU" sz="1200" dirty="0"/>
          </a:p>
        </p:txBody>
      </p:sp>
      <p:pic>
        <p:nvPicPr>
          <p:cNvPr id="58370" name="Picture 2" descr="C:\Documents and Settings\Korotenko\Рабочий стол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2809875" cy="3000375"/>
          </a:xfrm>
          <a:prstGeom prst="rect">
            <a:avLst/>
          </a:prstGeom>
          <a:noFill/>
        </p:spPr>
      </p:pic>
      <p:pic>
        <p:nvPicPr>
          <p:cNvPr id="5" name="Picture 19" descr="i?id=398543635-1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1401"/>
            <a:ext cx="2819400" cy="272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9175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уже доказано, что основным  методом специфической профилактики гриппа является вакцинация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13" y="1295399"/>
            <a:ext cx="7313612" cy="4495801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Прививка, стимулирует организм к выработке защитных антител, которые предотвращают размножение вирусов. Благодаря этому, заболевание предупреждается еще до его начала.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Вакцинацию лучше проводить осенью (сентябрь-ноябрь). 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постановки прививки иммунитет вырабатывается  в течение двух недель, поэтому вакцинация  начинается   заранее. 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проведения прививки вы должны быть здоровы.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проведения профилактической прививки в течение нескольких дней следует предохраняться как от переохлаждения, так и от перегревания и ограничить посещение публичных мест.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38200" y="1600200"/>
            <a:ext cx="83058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700" b="1" dirty="0">
                <a:solidFill>
                  <a:srgbClr val="000099"/>
                </a:solidFill>
              </a:rPr>
              <a:t>В эту группу </a:t>
            </a:r>
            <a:r>
              <a:rPr lang="ru-RU" sz="1700" b="1" u="sng" dirty="0">
                <a:solidFill>
                  <a:srgbClr val="FF0000"/>
                </a:solidFill>
              </a:rPr>
              <a:t>входят дети дошкольных учреждений и школьники</a:t>
            </a:r>
            <a:r>
              <a:rPr lang="ru-RU" sz="1700" b="1" dirty="0">
                <a:solidFill>
                  <a:srgbClr val="000099"/>
                </a:solidFill>
              </a:rPr>
              <a:t>, студенты, преподаватели, работники транспорта и социальной сферы, медицинский персонал и персонал домов-интернатов для пожилых и </a:t>
            </a:r>
            <a:r>
              <a:rPr lang="ru-RU" sz="1700" b="1" dirty="0" smtClean="0">
                <a:solidFill>
                  <a:srgbClr val="000099"/>
                </a:solidFill>
              </a:rPr>
              <a:t>одиноких, беременные. </a:t>
            </a:r>
          </a:p>
          <a:p>
            <a:pPr algn="just"/>
            <a:endParaRPr lang="ru-RU" sz="1700" b="1" dirty="0">
              <a:solidFill>
                <a:srgbClr val="000099"/>
              </a:solidFill>
            </a:endParaRPr>
          </a:p>
          <a:p>
            <a:pPr algn="just"/>
            <a:r>
              <a:rPr lang="ru-RU" sz="1700" b="1" dirty="0">
                <a:solidFill>
                  <a:srgbClr val="000099"/>
                </a:solidFill>
              </a:rPr>
              <a:t>В группу риска входят также пациенты, имеющие различные хронические заболевания, прежде всего </a:t>
            </a:r>
            <a:r>
              <a:rPr lang="ru-RU" sz="1700" b="1" dirty="0" err="1">
                <a:solidFill>
                  <a:srgbClr val="000099"/>
                </a:solidFill>
              </a:rPr>
              <a:t>бронхолегочной</a:t>
            </a:r>
            <a:r>
              <a:rPr lang="ru-RU" sz="1700" b="1" dirty="0">
                <a:solidFill>
                  <a:srgbClr val="000099"/>
                </a:solidFill>
              </a:rPr>
              <a:t> и </a:t>
            </a:r>
            <a:r>
              <a:rPr lang="ru-RU" sz="1700" b="1" dirty="0" err="1">
                <a:solidFill>
                  <a:srgbClr val="000099"/>
                </a:solidFill>
              </a:rPr>
              <a:t>сердечно-сосудистой</a:t>
            </a:r>
            <a:r>
              <a:rPr lang="ru-RU" sz="1700" b="1" dirty="0">
                <a:solidFill>
                  <a:srgbClr val="000099"/>
                </a:solidFill>
              </a:rPr>
              <a:t> систем, сахарный диабет, </a:t>
            </a:r>
            <a:r>
              <a:rPr lang="ru-RU" sz="1700" b="1" dirty="0" smtClean="0">
                <a:solidFill>
                  <a:srgbClr val="000099"/>
                </a:solidFill>
              </a:rPr>
              <a:t>ожирение. </a:t>
            </a:r>
          </a:p>
          <a:p>
            <a:pPr algn="just"/>
            <a:endParaRPr lang="ru-RU" sz="17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</a:rPr>
              <a:t>Иммунитет, который выработался от гриппа в прошлом году, не спасет от гриппа в этом. Поэтому делать прививку против гриппа следует каждый год. </a:t>
            </a:r>
          </a:p>
          <a:p>
            <a:pPr algn="just"/>
            <a:endParaRPr lang="ru-RU" sz="1700" b="1" dirty="0">
              <a:solidFill>
                <a:srgbClr val="FF0066"/>
              </a:solidFill>
            </a:endParaRPr>
          </a:p>
        </p:txBody>
      </p:sp>
      <p:pic>
        <p:nvPicPr>
          <p:cNvPr id="30723" name="Picture 3" descr="gri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535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953000"/>
            <a:ext cx="373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86000" y="228600"/>
            <a:ext cx="6705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rgbClr val="CC0000"/>
                </a:solidFill>
              </a:rPr>
              <a:t>В большинстве стран для создания широкой иммунологической прослойки (лиц, устойчивых к гриппу) проводится иммунизация против гриппа групп риска по заболеваемости гриппом.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914400" y="4876800"/>
            <a:ext cx="411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В России контингенты лиц, подлежащие обязательной вакцинации определены в календаре прививок.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Существует два типа вакцин против гриппа: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399" y="1827213"/>
            <a:ext cx="5102225" cy="41148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1. Инактивированные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(убитые) вакцины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 гриппа, вакцинация осуществляется инъекцией (уколом) при помощи иглы.</a:t>
            </a:r>
          </a:p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2. Живые ослабленные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вакцины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 гриппа, иммунизация осуществляется путем распыления в нос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un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289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ChangeArrowheads="1"/>
          </p:cNvSpPr>
          <p:nvPr/>
        </p:nvSpPr>
        <p:spPr bwMode="auto">
          <a:xfrm>
            <a:off x="1828800" y="304800"/>
            <a:ext cx="7315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u="sng" dirty="0">
                <a:solidFill>
                  <a:srgbClr val="CC0000"/>
                </a:solidFill>
              </a:rPr>
              <a:t>Вакцинация – залог здорового </a:t>
            </a:r>
            <a:r>
              <a:rPr lang="ru-RU" sz="3200" b="1" u="sng" dirty="0" smtClean="0">
                <a:solidFill>
                  <a:srgbClr val="CC0000"/>
                </a:solidFill>
              </a:rPr>
              <a:t>будущего вас и вашего ребенка!</a:t>
            </a:r>
          </a:p>
          <a:p>
            <a:pPr algn="ctr"/>
            <a:endParaRPr lang="ru-RU" sz="3200" b="1" u="sng" dirty="0" smtClean="0">
              <a:solidFill>
                <a:srgbClr val="CC0000"/>
              </a:solidFill>
            </a:endParaRPr>
          </a:p>
          <a:p>
            <a:pPr algn="ctr"/>
            <a:endParaRPr lang="ru-RU" sz="3200" b="1" u="sng" dirty="0" smtClean="0">
              <a:solidFill>
                <a:srgbClr val="CC0000"/>
              </a:solidFill>
            </a:endParaRPr>
          </a:p>
          <a:p>
            <a:pPr algn="ctr"/>
            <a:endParaRPr lang="ru-RU" sz="3200" b="1" u="sng" dirty="0">
              <a:solidFill>
                <a:srgbClr val="CC0000"/>
              </a:solidFill>
            </a:endParaRPr>
          </a:p>
          <a:p>
            <a:pPr algn="ctr"/>
            <a:endParaRPr lang="ru-RU" sz="3200" dirty="0">
              <a:solidFill>
                <a:srgbClr val="CC0000"/>
              </a:solidFill>
            </a:endParaRP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1447800" y="1676400"/>
            <a:ext cx="7467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          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800" b="1" u="sng" dirty="0">
                <a:solidFill>
                  <a:srgbClr val="000099"/>
                </a:solidFill>
              </a:rPr>
              <a:t> </a:t>
            </a:r>
            <a:r>
              <a:rPr lang="ru-RU" sz="2800" b="1" u="sng" dirty="0" smtClean="0">
                <a:solidFill>
                  <a:srgbClr val="000099"/>
                </a:solidFill>
              </a:rPr>
              <a:t>          Помните</a:t>
            </a:r>
            <a:r>
              <a:rPr lang="ru-RU" sz="2800" b="1" u="sng" dirty="0">
                <a:solidFill>
                  <a:srgbClr val="000099"/>
                </a:solidFill>
              </a:rPr>
              <a:t>, прививки спасают   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</a:rPr>
              <a:t>       </a:t>
            </a:r>
            <a:r>
              <a:rPr lang="ru-RU" sz="2800" b="1" dirty="0" smtClean="0">
                <a:solidFill>
                  <a:srgbClr val="000099"/>
                </a:solidFill>
              </a:rPr>
              <a:t>   </a:t>
            </a:r>
            <a:r>
              <a:rPr lang="ru-RU" sz="2800" b="1" u="sng" dirty="0" smtClean="0">
                <a:solidFill>
                  <a:srgbClr val="000099"/>
                </a:solidFill>
              </a:rPr>
              <a:t>Ваше </a:t>
            </a:r>
            <a:r>
              <a:rPr lang="ru-RU" sz="2800" b="1" u="sng" dirty="0">
                <a:solidFill>
                  <a:srgbClr val="000099"/>
                </a:solidFill>
              </a:rPr>
              <a:t>здоровье и жизнь! </a:t>
            </a:r>
            <a:r>
              <a:rPr lang="ru-RU" sz="2800" b="1" dirty="0">
                <a:solidFill>
                  <a:srgbClr val="000099"/>
                </a:solidFill>
              </a:rPr>
              <a:t/>
            </a:r>
            <a:br>
              <a:rPr lang="ru-RU" sz="2800" b="1" dirty="0">
                <a:solidFill>
                  <a:srgbClr val="000099"/>
                </a:solidFill>
              </a:rPr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           </a:t>
            </a:r>
            <a:r>
              <a:rPr lang="ru-RU" sz="2800" b="1" dirty="0">
                <a:solidFill>
                  <a:srgbClr val="006600"/>
                </a:solidFill>
              </a:rPr>
              <a:t>Сегодня у каждого человека имеется уникальная возможность защитить себя от </a:t>
            </a:r>
            <a:r>
              <a:rPr lang="ru-RU" sz="2800" b="1" dirty="0" smtClean="0">
                <a:solidFill>
                  <a:srgbClr val="006600"/>
                </a:solidFill>
              </a:rPr>
              <a:t>гриппа и его осложнений простой </a:t>
            </a:r>
            <a:r>
              <a:rPr lang="ru-RU" sz="2800" b="1" dirty="0">
                <a:solidFill>
                  <a:srgbClr val="006600"/>
                </a:solidFill>
              </a:rPr>
              <a:t>и доступной манипуляцией – вакцинацией. Не упустите шанс быть здоровым! </a:t>
            </a:r>
          </a:p>
        </p:txBody>
      </p:sp>
      <p:pic>
        <p:nvPicPr>
          <p:cNvPr id="430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2809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un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914400" y="4876800"/>
            <a:ext cx="792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CC0000"/>
                </a:solidFill>
              </a:rPr>
              <a:t>  Спасибо за внимание!</a:t>
            </a:r>
            <a:br>
              <a:rPr lang="ru-RU" sz="3600" b="1">
                <a:solidFill>
                  <a:srgbClr val="CC0000"/>
                </a:solidFill>
              </a:rPr>
            </a:br>
            <a:r>
              <a:rPr lang="ru-RU" sz="3600" b="1">
                <a:solidFill>
                  <a:srgbClr val="CC0000"/>
                </a:solidFill>
              </a:rPr>
              <a:t/>
            </a:r>
            <a:br>
              <a:rPr lang="ru-RU" sz="3600" b="1">
                <a:solidFill>
                  <a:srgbClr val="CC0000"/>
                </a:solidFill>
              </a:rPr>
            </a:br>
            <a:endParaRPr lang="ru-RU" sz="36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solidFill>
                  <a:srgbClr val="FF0066"/>
                </a:solidFill>
              </a:rPr>
              <a:t>Основные пути передачи ОРВИ и гриппа: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27213"/>
            <a:ext cx="7997825" cy="3811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Воздушно-капельный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вдыхании воздуха с мельчайшими капельками слюны и мокроты, выделяемыми больными при кашле и чихании).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Контактно-бытовой</a:t>
            </a:r>
            <a:r>
              <a:rPr lang="ru-RU" sz="28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рукопожатии, обмениваясь предметами личной гигиены - носовой платок, полотенце и другими предметами быта - посуда, телефон, карандаши, игрушки и т.д.)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Источником инфекции является больной человек как тяжелыми, так и легкими формами заболевания.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536575"/>
          </a:xfrm>
        </p:spPr>
        <p:txBody>
          <a:bodyPr/>
          <a:lstStyle/>
          <a:p>
            <a:pPr algn="ctr"/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Страшен не сам грипп, а возможные осложнения после перенесенного заболевания</a:t>
            </a:r>
            <a:endParaRPr lang="ru-RU" sz="2400" b="1" i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914400"/>
            <a:ext cx="4949824" cy="5562600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Легочные</a:t>
            </a: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пневмонии (бактериальная и геморрагическая), эмпиема плевры, абсцесс легкого (могут привести к легочной недостаточности)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sz="1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миокардиты, перикардиты (могут привести к сердечной недостаточности)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Со стороны нервной системы</a:t>
            </a:r>
            <a:r>
              <a:rPr lang="ru-RU" sz="1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менингит,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менингоэнцефалит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энцефалит, неврит, невралгии,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полирадикулоневриты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ЛОР органов</a:t>
            </a:r>
            <a:r>
              <a:rPr lang="ru-RU" sz="1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отит, синусит, ринит, трахеит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Другие органы и системы</a:t>
            </a:r>
            <a:r>
              <a:rPr lang="ru-RU" sz="1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гломерулонефрит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токсико-аллергический шок и другие осложнения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66cd2a76df7092644e6041c471888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27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555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"/>
            <a:ext cx="8150225" cy="6248400"/>
          </a:xfrm>
        </p:spPr>
        <p:txBody>
          <a:bodyPr/>
          <a:lstStyle/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Амурской области показатель заболеваемости гриппом среди детского населения в 3,8 раза превышает  заболеваемость среди взрослых.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Среди заболевших гриппом  удельный вес детей до 17 лет составил  более 50%.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Установлено, что из заболевших гриппом детей удельный вес не привитых против гриппа составил почти 80%.</a:t>
            </a: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Дети иммунизированные против гриппа перенесли заболевание в легкой форме!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Основной причиной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непривитости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детей являются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отказы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почти 70%, на втором месте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медотводы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При исследовании секционного материала от 5 больных, умерших от внебольничных пневмоний,  выделен вирус подтипа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pdm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 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838200" y="1498600"/>
            <a:ext cx="79248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200" b="1" dirty="0">
                <a:latin typeface="Arial" charset="0"/>
              </a:rPr>
              <a:t>                                 </a:t>
            </a:r>
            <a:r>
              <a:rPr lang="ru-RU" sz="2200" b="1" dirty="0" smtClean="0">
                <a:latin typeface="Arial" charset="0"/>
              </a:rPr>
              <a:t>  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Одним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из важнейших способов  </a:t>
            </a:r>
          </a:p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                           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эффективного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предотвращения </a:t>
            </a:r>
          </a:p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                           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распространения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инфекций с </a:t>
            </a:r>
          </a:p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                           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воздушно-капельным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механизмом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 передачи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являются профилактика: 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endParaRPr lang="ru-RU" sz="22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ru-RU" sz="2200" b="1" i="1" dirty="0">
                <a:solidFill>
                  <a:srgbClr val="006600"/>
                </a:solidFill>
                <a:latin typeface="Arial" charset="0"/>
              </a:rPr>
              <a:t>специфическая        </a:t>
            </a:r>
            <a:r>
              <a:rPr lang="ru-RU" sz="2200" b="1" i="1" dirty="0">
                <a:solidFill>
                  <a:srgbClr val="990000"/>
                </a:solidFill>
                <a:latin typeface="Arial" charset="0"/>
              </a:rPr>
              <a:t>вакцинация</a:t>
            </a:r>
            <a:endParaRPr lang="ru-RU" sz="2200" b="1" dirty="0">
              <a:solidFill>
                <a:srgbClr val="990000"/>
              </a:solidFill>
              <a:latin typeface="Arial" charset="0"/>
            </a:endParaRPr>
          </a:p>
          <a:p>
            <a:endParaRPr lang="en-US" sz="2200" b="1" i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algn="ctr"/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Прежде всего, это относится к группам лиц повышенного риска заболеваемости гриппом и ОРВИ и наиболее восприимчивым к этим заболеваниям. </a:t>
            </a:r>
            <a:endParaRPr lang="en-US" sz="2200" b="1" u="sng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algn="ctr"/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В настоящее время существуют эффективные вакцины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в 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отношении гриппа. 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429000" y="533400"/>
            <a:ext cx="5180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C0000"/>
                </a:solidFill>
                <a:latin typeface="Arial" charset="0"/>
              </a:rPr>
              <a:t>Профилактика</a:t>
            </a:r>
          </a:p>
        </p:txBody>
      </p:sp>
      <p:pic>
        <p:nvPicPr>
          <p:cNvPr id="28676" name="Picture 5" descr="new-18225-2011-11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90600" y="14478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Основной задачей вакцинации против гриппа является создание широкой иммунной прослойки (группы населения, устойчивые к заболеванию гриппом) среди населения. </a:t>
            </a:r>
            <a:endParaRPr lang="ru-RU" sz="20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5349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C0000"/>
                </a:solidFill>
              </a:rPr>
              <a:t>СПЕЦИФИЧЕСКАЯ ПРОФИЛАКТИКА (ВАКЦИНАЦИЯ) ГРИППА.</a:t>
            </a:r>
          </a:p>
        </p:txBody>
      </p:sp>
      <p:pic>
        <p:nvPicPr>
          <p:cNvPr id="29700" name="Picture 4" descr="1327171098_76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33813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505200" y="2590800"/>
            <a:ext cx="5105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Вакцинация может предотвратить заболевание гриппом у 80-90% детей и взрослых. Если болезнь все-таки развивается, то у привитых она протекает значительно легче и со значительно меньшим числом осложнений.</a:t>
            </a:r>
          </a:p>
          <a:p>
            <a:endParaRPr lang="ru-RU" b="1" dirty="0" smtClean="0"/>
          </a:p>
          <a:p>
            <a:r>
              <a:rPr lang="ru-RU" sz="1900" b="1" i="1" dirty="0" smtClean="0">
                <a:solidFill>
                  <a:srgbClr val="000099"/>
                </a:solidFill>
              </a:rPr>
              <a:t>Специфическая </a:t>
            </a:r>
            <a:r>
              <a:rPr lang="ru-RU" sz="1900" b="1" i="1" dirty="0">
                <a:solidFill>
                  <a:srgbClr val="000099"/>
                </a:solidFill>
              </a:rPr>
              <a:t>профилактика гриппа приводит к существенному сокращению заболеваемости и снижению смертности, сопровождающих эпидемии гриппа.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9448800" cy="98742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Целью иммунизации является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600200"/>
            <a:ext cx="4876800" cy="2667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специфического иммунитета к инфекционному заболеванию посредством искусственного создания инфекционного процесса, который в большинстве случаев протекает бессимптомно или в легкой форме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(у </a:t>
            </a:r>
            <a:r>
              <a:rPr lang="ru-RU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непривитого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человека течение этих болезней несет тяжелейший характер, иногда с летальным исходом).</a:t>
            </a:r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4000" b="1" dirty="0" smtClean="0">
              <a:solidFill>
                <a:schemeClr val="hlink"/>
              </a:solidFill>
            </a:endParaRPr>
          </a:p>
        </p:txBody>
      </p:sp>
      <p:pic>
        <p:nvPicPr>
          <p:cNvPr id="3076" name="Picture 4" descr="1257503215_gri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5639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7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81400"/>
            <a:ext cx="38100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85800" y="3048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ВАКЦИНАЦИЯ И ИММУНИЗАЦИЯ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процессы, обеспечивающие активную или пассивную биологическую устойчивость организма к определенным инфекционным заболеваниям.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1143000" y="1600200"/>
            <a:ext cx="7620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Искусственная активная иммунизация</a:t>
            </a:r>
            <a:r>
              <a:rPr lang="ru-RU" dirty="0">
                <a:solidFill>
                  <a:schemeClr val="bg1"/>
                </a:solidFill>
              </a:rPr>
              <a:t> – стимуляция иммунной системы путем введения вакцины или анатоксина (обезвреженного бактериального токсина, сохраняющего свои </a:t>
            </a:r>
            <a:r>
              <a:rPr lang="ru-RU" dirty="0" err="1">
                <a:solidFill>
                  <a:schemeClr val="bg1"/>
                </a:solidFill>
              </a:rPr>
              <a:t>антигенные</a:t>
            </a:r>
            <a:r>
              <a:rPr lang="ru-RU" dirty="0">
                <a:solidFill>
                  <a:schemeClr val="bg1"/>
                </a:solidFill>
              </a:rPr>
              <a:t> свойства);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 </a:t>
            </a:r>
            <a:r>
              <a:rPr lang="ru-RU" b="1" dirty="0">
                <a:solidFill>
                  <a:schemeClr val="bg1"/>
                </a:solidFill>
              </a:rPr>
              <a:t>искусственной пассивной</a:t>
            </a:r>
            <a:r>
              <a:rPr lang="ru-RU" dirty="0">
                <a:solidFill>
                  <a:schemeClr val="bg1"/>
                </a:solidFill>
              </a:rPr>
              <a:t> иммунизации в организм вводят уже готовые антитела – иммуноглобулины. 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381000" y="3429000"/>
            <a:ext cx="47148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Естественная активная иммунизация</a:t>
            </a:r>
            <a:r>
              <a:rPr lang="ru-RU" dirty="0">
                <a:solidFill>
                  <a:schemeClr val="bg1"/>
                </a:solidFill>
              </a:rPr>
              <a:t> организма происходит в результате его инфицирования,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а </a:t>
            </a:r>
            <a:r>
              <a:rPr lang="ru-RU" b="1" dirty="0">
                <a:solidFill>
                  <a:schemeClr val="bg1"/>
                </a:solidFill>
              </a:rPr>
              <a:t>естественная пассивная иммунизация</a:t>
            </a:r>
            <a:r>
              <a:rPr lang="ru-RU" dirty="0">
                <a:solidFill>
                  <a:schemeClr val="bg1"/>
                </a:solidFill>
              </a:rPr>
              <a:t> – при переносе материнских антител в плод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через плаценту или в организм новорожденного с молозивом.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7">
      <a:dk1>
        <a:srgbClr val="434343"/>
      </a:dk1>
      <a:lt1>
        <a:srgbClr val="FFFFFF"/>
      </a:lt1>
      <a:dk2>
        <a:srgbClr val="000000"/>
      </a:dk2>
      <a:lt2>
        <a:srgbClr val="8285FE"/>
      </a:lt2>
      <a:accent1>
        <a:srgbClr val="669900"/>
      </a:accent1>
      <a:accent2>
        <a:srgbClr val="9900FF"/>
      </a:accent2>
      <a:accent3>
        <a:srgbClr val="AAAAAA"/>
      </a:accent3>
      <a:accent4>
        <a:srgbClr val="DADADA"/>
      </a:accent4>
      <a:accent5>
        <a:srgbClr val="B8CAAA"/>
      </a:accent5>
      <a:accent6>
        <a:srgbClr val="8A00E7"/>
      </a:accent6>
      <a:hlink>
        <a:srgbClr val="6600CC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957</TotalTime>
  <Words>1567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Затмение</vt:lpstr>
      <vt:lpstr>Слайд 1</vt:lpstr>
      <vt:lpstr>Острая респираторная вирусная инфекция  (ОРВИ)  группа многочисленных самостоятельных заболеваний, характеризующихся острым поражением дыхательного тракта и проявляющихся похожими симптомами (повышенная температура тела, кашель, покраснение горла, насморк, чихание и др.)     Грипп  острая вирусная инфекционная болезнь, характеризующаяся острым началом, лихорадкой, общей интоксикацией и поражением дыхательных путей. Опасно своими осложнениями со стороны сердечно-сосудистой системы, дыхательной и нервной систем.  </vt:lpstr>
      <vt:lpstr>Основные пути передачи ОРВИ и гриппа:</vt:lpstr>
      <vt:lpstr>Страшен не сам грипп, а возможные осложнения после перенесенного заболевания</vt:lpstr>
      <vt:lpstr>Слайд 5</vt:lpstr>
      <vt:lpstr>Слайд 6</vt:lpstr>
      <vt:lpstr>Слайд 7</vt:lpstr>
      <vt:lpstr>Целью иммунизации является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История формирования законодательной базы </vt:lpstr>
      <vt:lpstr>В соответствии с законом государство гарантирует: </vt:lpstr>
      <vt:lpstr>Отказ от прививки - это нарушение закона. </vt:lpstr>
      <vt:lpstr>Слайд 19</vt:lpstr>
      <vt:lpstr>Сегодня уже доказано, что основным  методом специфической профилактики гриппа является вакцинация</vt:lpstr>
      <vt:lpstr>Слайд 21</vt:lpstr>
      <vt:lpstr>   Существует два типа вакцин против гриппа: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Вакцинация детей и взрослых против гриппа – залог здоровья</dc:title>
  <dc:creator/>
  <cp:lastModifiedBy>Owner</cp:lastModifiedBy>
  <cp:revision>111</cp:revision>
  <cp:lastPrinted>1601-01-01T00:00:00Z</cp:lastPrinted>
  <dcterms:created xsi:type="dcterms:W3CDTF">1601-01-01T00:00:00Z</dcterms:created>
  <dcterms:modified xsi:type="dcterms:W3CDTF">2015-12-21T10:13:12Z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